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5" r:id="rId21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0" Type="http://schemas.openxmlformats.org/officeDocument/2006/relationships/slide" Target="slides/slide9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3" name="Shape 10273"/>
        <p:cNvGrpSpPr/>
        <p:nvPr/>
      </p:nvGrpSpPr>
      <p:grpSpPr>
        <a:xfrm>
          <a:off x="0" y="0"/>
          <a:ext cx="0" cy="0"/>
          <a:chOff x="0" y="0"/>
          <a:chExt cx="0" cy="0"/>
        </a:xfrm>
      </p:grpSpPr>
      <p:sp>
        <p:nvSpPr>
          <p:cNvPr id="10274" name="Google Shape;10274;p90: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75" name="Google Shape;10275;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notesSlide" Target="../notesSlides/notesSlide90.xml"/></Relationships>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6" name="Shape 10276"/>
        <p:cNvGrpSpPr/>
        <p:nvPr/>
      </p:nvGrpSpPr>
      <p:grpSpPr>
        <a:xfrm>
          <a:off x="0" y="0"/>
          <a:ext cx="0" cy="0"/>
          <a:chOff x="0" y="0"/>
          <a:chExt cx="0" cy="0"/>
        </a:xfrm>
      </p:grpSpPr>
      <p:sp>
        <p:nvSpPr>
          <p:cNvPr id="10277" name="Google Shape;10277;p1520"/>
          <p:cNvSpPr txBox="1"/>
          <p:nvPr>
            <p:ph type="title"/>
          </p:nvPr>
        </p:nvSpPr>
        <p:spPr>
          <a:xfrm>
            <a:off x="1414463" y="152400"/>
            <a:ext cx="6316662" cy="920750"/>
          </a:xfrm>
          <a:prstGeom prst="rect">
            <a:avLst/>
          </a:prstGeom>
          <a:noFill/>
          <a:ln>
            <a:noFill/>
          </a:ln>
        </p:spPr>
        <p:txBody>
          <a:bodyPr anchorCtr="0" anchor="ctr" bIns="44450" lIns="90475" spcFirstLastPara="1" rIns="90475" wrap="square" tIns="44450">
            <a:noAutofit/>
          </a:bodyPr>
          <a:lstStyle/>
          <a:p>
            <a:pPr indent="0" lvl="0" marL="0" rtl="0" algn="ctr">
              <a:lnSpc>
                <a:spcPct val="89000"/>
              </a:lnSpc>
              <a:spcBef>
                <a:spcPts val="0"/>
              </a:spcBef>
              <a:spcAft>
                <a:spcPts val="0"/>
              </a:spcAft>
              <a:buNone/>
            </a:pPr>
            <a:r>
              <a:rPr lang="en-US">
                <a:latin typeface="Courier New"/>
                <a:ea typeface="Courier New"/>
                <a:cs typeface="Courier New"/>
                <a:sym typeface="Courier New"/>
              </a:rPr>
              <a:t>Software Futures</a:t>
            </a:r>
            <a:endParaRPr/>
          </a:p>
        </p:txBody>
      </p:sp>
      <p:sp>
        <p:nvSpPr>
          <p:cNvPr id="10278" name="Google Shape;10278;p1520"/>
          <p:cNvSpPr txBox="1"/>
          <p:nvPr>
            <p:ph idx="1" type="body"/>
          </p:nvPr>
        </p:nvSpPr>
        <p:spPr>
          <a:xfrm>
            <a:off x="762000" y="1371600"/>
            <a:ext cx="8153400" cy="4419600"/>
          </a:xfrm>
          <a:prstGeom prst="rect">
            <a:avLst/>
          </a:prstGeom>
          <a:noFill/>
          <a:ln>
            <a:noFill/>
          </a:ln>
        </p:spPr>
        <p:txBody>
          <a:bodyPr anchorCtr="0" anchor="t" bIns="44450" lIns="90475" spcFirstLastPara="1" rIns="90475" wrap="square" tIns="44450">
            <a:noAutofit/>
          </a:bodyPr>
          <a:lstStyle/>
          <a:p>
            <a:pPr indent="-228600" lvl="0" marL="228600" rtl="0" algn="l">
              <a:lnSpc>
                <a:spcPct val="89000"/>
              </a:lnSpc>
              <a:spcBef>
                <a:spcPts val="0"/>
              </a:spcBef>
              <a:spcAft>
                <a:spcPts val="0"/>
              </a:spcAft>
              <a:buSzPts val="1800"/>
              <a:buChar char="♦"/>
            </a:pPr>
            <a:r>
              <a:rPr lang="en-US"/>
              <a:t>Compiler design/Run-time design</a:t>
            </a:r>
            <a:endParaRPr/>
          </a:p>
          <a:p>
            <a:pPr indent="-228600" lvl="1" marL="571500" rtl="0" algn="l">
              <a:lnSpc>
                <a:spcPct val="89000"/>
              </a:lnSpc>
              <a:spcBef>
                <a:spcPts val="540"/>
              </a:spcBef>
              <a:spcAft>
                <a:spcPts val="0"/>
              </a:spcAft>
              <a:buSzPts val="1800"/>
              <a:buChar char="+"/>
            </a:pPr>
            <a:r>
              <a:rPr lang="en-US"/>
              <a:t>Computing across heterogeneous resources</a:t>
            </a:r>
            <a:endParaRPr/>
          </a:p>
          <a:p>
            <a:pPr indent="-228600" lvl="2" marL="914400" rtl="0" algn="l">
              <a:lnSpc>
                <a:spcPct val="89000"/>
              </a:lnSpc>
              <a:spcBef>
                <a:spcPts val="540"/>
              </a:spcBef>
              <a:spcAft>
                <a:spcPts val="0"/>
              </a:spcAft>
              <a:buClr>
                <a:schemeClr val="dk1"/>
              </a:buClr>
              <a:buSzPts val="1800"/>
              <a:buChar char="»"/>
            </a:pPr>
            <a:r>
              <a:rPr lang="en-US"/>
              <a:t>disks, NICS,CPU, memory</a:t>
            </a:r>
            <a:endParaRPr/>
          </a:p>
          <a:p>
            <a:pPr indent="-228600" lvl="1" marL="571500" rtl="0" algn="l">
              <a:lnSpc>
                <a:spcPct val="89000"/>
              </a:lnSpc>
              <a:spcBef>
                <a:spcPts val="540"/>
              </a:spcBef>
              <a:spcAft>
                <a:spcPts val="0"/>
              </a:spcAft>
              <a:buSzPts val="1800"/>
              <a:buChar char="+"/>
            </a:pPr>
            <a:r>
              <a:rPr lang="en-US"/>
              <a:t>Deeper and deeper memory hierarchy</a:t>
            </a:r>
            <a:endParaRPr/>
          </a:p>
          <a:p>
            <a:pPr indent="-228600" lvl="1" marL="571500" rtl="0" algn="l">
              <a:lnSpc>
                <a:spcPct val="89000"/>
              </a:lnSpc>
              <a:spcBef>
                <a:spcPts val="540"/>
              </a:spcBef>
              <a:spcAft>
                <a:spcPts val="0"/>
              </a:spcAft>
              <a:buSzPts val="1800"/>
              <a:buChar char="+"/>
            </a:pPr>
            <a:r>
              <a:rPr lang="en-US"/>
              <a:t>High-level language to FPGA/VHDL</a:t>
            </a:r>
            <a:endParaRPr/>
          </a:p>
          <a:p>
            <a:pPr indent="-228600" lvl="1" marL="571500" rtl="0" algn="l">
              <a:lnSpc>
                <a:spcPct val="89000"/>
              </a:lnSpc>
              <a:spcBef>
                <a:spcPts val="540"/>
              </a:spcBef>
              <a:spcAft>
                <a:spcPts val="0"/>
              </a:spcAft>
              <a:buSzPts val="1800"/>
              <a:buChar char="+"/>
            </a:pPr>
            <a:r>
              <a:rPr lang="en-US"/>
              <a:t>Explicit data management ( remember NEWS and HPF::Layout )</a:t>
            </a:r>
            <a:endParaRPr/>
          </a:p>
          <a:p>
            <a:pPr indent="-228600" lvl="1" marL="571500" rtl="0" algn="l">
              <a:lnSpc>
                <a:spcPct val="89000"/>
              </a:lnSpc>
              <a:spcBef>
                <a:spcPts val="540"/>
              </a:spcBef>
              <a:spcAft>
                <a:spcPts val="0"/>
              </a:spcAft>
              <a:buSzPts val="1800"/>
              <a:buChar char="+"/>
            </a:pPr>
            <a:r>
              <a:rPr lang="en-US"/>
              <a:t>threading everywhere - even in the CPU</a:t>
            </a:r>
            <a:endParaRPr/>
          </a:p>
          <a:p>
            <a:pPr indent="-228600" lvl="1" marL="571500" rtl="0" algn="l">
              <a:lnSpc>
                <a:spcPct val="89000"/>
              </a:lnSpc>
              <a:spcBef>
                <a:spcPts val="540"/>
              </a:spcBef>
              <a:spcAft>
                <a:spcPts val="0"/>
              </a:spcAft>
              <a:buSzPts val="1800"/>
              <a:buChar char="+"/>
            </a:pPr>
            <a:r>
              <a:rPr lang="en-US"/>
              <a:t>enable gray area between compile and run times</a:t>
            </a:r>
            <a:endParaRPr/>
          </a:p>
          <a:p>
            <a:pPr indent="-228600" lvl="2" marL="914400" rtl="0" algn="l">
              <a:lnSpc>
                <a:spcPct val="89000"/>
              </a:lnSpc>
              <a:spcBef>
                <a:spcPts val="540"/>
              </a:spcBef>
              <a:spcAft>
                <a:spcPts val="0"/>
              </a:spcAft>
              <a:buClr>
                <a:schemeClr val="dk1"/>
              </a:buClr>
              <a:buSzPts val="1800"/>
              <a:buChar char="»"/>
            </a:pPr>
            <a:r>
              <a:rPr lang="en-US"/>
              <a:t>e.g., run-time compilation, telescoping compilers ( Kennedy )</a:t>
            </a:r>
            <a:endParaRPr/>
          </a:p>
          <a:p>
            <a:pPr indent="-228600" lvl="0" marL="228600" rtl="0" algn="l">
              <a:lnSpc>
                <a:spcPct val="89000"/>
              </a:lnSpc>
              <a:spcBef>
                <a:spcPts val="540"/>
              </a:spcBef>
              <a:spcAft>
                <a:spcPts val="0"/>
              </a:spcAft>
              <a:buSzPts val="1800"/>
              <a:buChar char="♦"/>
            </a:pPr>
            <a:r>
              <a:rPr lang="en-US"/>
              <a:t>Language trends</a:t>
            </a:r>
            <a:endParaRPr/>
          </a:p>
          <a:p>
            <a:pPr indent="-228600" lvl="1" marL="571500" rtl="0" algn="l">
              <a:lnSpc>
                <a:spcPct val="89000"/>
              </a:lnSpc>
              <a:spcBef>
                <a:spcPts val="540"/>
              </a:spcBef>
              <a:spcAft>
                <a:spcPts val="0"/>
              </a:spcAft>
              <a:buSzPts val="1800"/>
              <a:buChar char="+"/>
            </a:pPr>
            <a:r>
              <a:rPr lang="en-US"/>
              <a:t>Fortran into C++ - happening now</a:t>
            </a:r>
            <a:endParaRPr/>
          </a:p>
          <a:p>
            <a:pPr indent="-228600" lvl="1" marL="571500" rtl="0" algn="l">
              <a:lnSpc>
                <a:spcPct val="89000"/>
              </a:lnSpc>
              <a:spcBef>
                <a:spcPts val="540"/>
              </a:spcBef>
              <a:spcAft>
                <a:spcPts val="0"/>
              </a:spcAft>
              <a:buSzPts val="1800"/>
              <a:buChar char="+"/>
            </a:pPr>
            <a:r>
              <a:rPr lang="en-US"/>
              <a:t>C++  into Java- happening soon ( attacking from the bottom )</a:t>
            </a:r>
            <a:endParaRPr/>
          </a:p>
          <a:p>
            <a:pPr indent="-228600" lvl="1" marL="571500" rtl="0" algn="l">
              <a:lnSpc>
                <a:spcPct val="89000"/>
              </a:lnSpc>
              <a:spcBef>
                <a:spcPts val="540"/>
              </a:spcBef>
              <a:spcAft>
                <a:spcPts val="0"/>
              </a:spcAft>
              <a:buSzPts val="1800"/>
              <a:buChar char="+"/>
            </a:pPr>
            <a:r>
              <a:rPr lang="en-US"/>
              <a:t>Java into ??? ( commodity directions? explicit language concurrency? )</a:t>
            </a:r>
            <a:endParaRPr/>
          </a:p>
          <a:p>
            <a:pPr indent="-228600" lvl="0" marL="228600" rtl="0" algn="l">
              <a:lnSpc>
                <a:spcPct val="89000"/>
              </a:lnSpc>
              <a:spcBef>
                <a:spcPts val="540"/>
              </a:spcBef>
              <a:spcAft>
                <a:spcPts val="0"/>
              </a:spcAft>
              <a:buSzPts val="1800"/>
              <a:buChar char="♦"/>
            </a:pPr>
            <a:r>
              <a:rPr lang="en-US"/>
              <a:t>Final thought:</a:t>
            </a:r>
            <a:endParaRPr/>
          </a:p>
          <a:p>
            <a:pPr indent="-228600" lvl="1" marL="571500" rtl="0" algn="l">
              <a:lnSpc>
                <a:spcPct val="89000"/>
              </a:lnSpc>
              <a:spcBef>
                <a:spcPts val="540"/>
              </a:spcBef>
              <a:spcAft>
                <a:spcPts val="0"/>
              </a:spcAft>
              <a:buSzPts val="1800"/>
              <a:buChar char="+"/>
            </a:pPr>
            <a:r>
              <a:rPr lang="en-US"/>
              <a:t>Reynders 3 years from now: a C++ dinosaur… ;)</a:t>
            </a:r>
            <a:endParaRPr/>
          </a:p>
          <a:p>
            <a:pPr indent="-114300" lvl="2" marL="914400" rtl="0" algn="l">
              <a:lnSpc>
                <a:spcPct val="89000"/>
              </a:lnSpc>
              <a:spcBef>
                <a:spcPts val="540"/>
              </a:spcBef>
              <a:spcAft>
                <a:spcPts val="0"/>
              </a:spcAft>
              <a:buClr>
                <a:schemeClr val="dk1"/>
              </a:buClr>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